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1" r:id="rId2"/>
    <p:sldId id="302" r:id="rId3"/>
    <p:sldId id="257" r:id="rId4"/>
    <p:sldId id="259" r:id="rId5"/>
    <p:sldId id="260" r:id="rId6"/>
    <p:sldId id="263" r:id="rId7"/>
    <p:sldId id="264" r:id="rId8"/>
    <p:sldId id="265" r:id="rId9"/>
    <p:sldId id="266" r:id="rId10"/>
    <p:sldId id="267" r:id="rId11"/>
    <p:sldId id="268" r:id="rId12"/>
    <p:sldId id="269" r:id="rId13"/>
    <p:sldId id="271" r:id="rId14"/>
    <p:sldId id="275" r:id="rId15"/>
    <p:sldId id="276" r:id="rId16"/>
    <p:sldId id="279" r:id="rId17"/>
    <p:sldId id="277" r:id="rId18"/>
    <p:sldId id="278" r:id="rId19"/>
    <p:sldId id="273" r:id="rId20"/>
    <p:sldId id="280" r:id="rId21"/>
    <p:sldId id="281" r:id="rId22"/>
    <p:sldId id="282" r:id="rId23"/>
    <p:sldId id="294" r:id="rId24"/>
    <p:sldId id="293" r:id="rId25"/>
    <p:sldId id="292" r:id="rId26"/>
    <p:sldId id="290" r:id="rId27"/>
    <p:sldId id="288" r:id="rId28"/>
    <p:sldId id="287" r:id="rId29"/>
    <p:sldId id="284" r:id="rId30"/>
    <p:sldId id="283" r:id="rId31"/>
    <p:sldId id="296" r:id="rId32"/>
    <p:sldId id="286" r:id="rId33"/>
    <p:sldId id="285" r:id="rId34"/>
    <p:sldId id="297" r:id="rId35"/>
    <p:sldId id="298" r:id="rId36"/>
    <p:sldId id="300" r:id="rId37"/>
    <p:sldId id="303" r:id="rId38"/>
    <p:sldId id="304" r:id="rId39"/>
    <p:sldId id="30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723A913-56E0-4DA1-BFA7-E77E19875D3D}" type="datetimeFigureOut">
              <a:rPr lang="en-IN" smtClean="0"/>
              <a:t>01-10-2019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3018587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723A913-56E0-4DA1-BFA7-E77E19875D3D}" type="datetimeFigureOut">
              <a:rPr lang="en-IN" smtClean="0"/>
              <a:t>01-10-2019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273466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723A913-56E0-4DA1-BFA7-E77E19875D3D}" type="datetimeFigureOut">
              <a:rPr lang="en-IN" smtClean="0"/>
              <a:t>01-10-2019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1716278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723A913-56E0-4DA1-BFA7-E77E19875D3D}" type="datetimeFigureOut">
              <a:rPr lang="en-IN" smtClean="0"/>
              <a:t>01-10-2019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920270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3A913-56E0-4DA1-BFA7-E77E19875D3D}" type="datetimeFigureOut">
              <a:rPr lang="en-IN" smtClean="0"/>
              <a:t>01-10-2019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326249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723A913-56E0-4DA1-BFA7-E77E19875D3D}" type="datetimeFigureOut">
              <a:rPr lang="en-IN" smtClean="0"/>
              <a:t>01-10-2019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409533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723A913-56E0-4DA1-BFA7-E77E19875D3D}" type="datetimeFigureOut">
              <a:rPr lang="en-IN" smtClean="0"/>
              <a:t>01-10-2019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3978678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723A913-56E0-4DA1-BFA7-E77E19875D3D}" type="datetimeFigureOut">
              <a:rPr lang="en-IN" smtClean="0"/>
              <a:t>01-10-2019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681153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3A913-56E0-4DA1-BFA7-E77E19875D3D}" type="datetimeFigureOut">
              <a:rPr lang="en-IN" smtClean="0"/>
              <a:t>01-10-2019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2848680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3A913-56E0-4DA1-BFA7-E77E19875D3D}" type="datetimeFigureOut">
              <a:rPr lang="en-IN" smtClean="0"/>
              <a:t>01-10-2019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601568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3A913-56E0-4DA1-BFA7-E77E19875D3D}" type="datetimeFigureOut">
              <a:rPr lang="en-IN" smtClean="0"/>
              <a:t>01-10-2019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67133B-639D-4D56-AECD-09A6DA8D4543}" type="slidenum">
              <a:rPr lang="en-IN" smtClean="0"/>
              <a:t>‹#›</a:t>
            </a:fld>
            <a:endParaRPr lang="en-IN"/>
          </a:p>
        </p:txBody>
      </p:sp>
    </p:spTree>
    <p:extLst>
      <p:ext uri="{BB962C8B-B14F-4D97-AF65-F5344CB8AC3E}">
        <p14:creationId xmlns:p14="http://schemas.microsoft.com/office/powerpoint/2010/main" val="402376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3A913-56E0-4DA1-BFA7-E77E19875D3D}" type="datetimeFigureOut">
              <a:rPr lang="en-IN" smtClean="0"/>
              <a:t>01-10-2019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67133B-639D-4D56-AECD-09A6DA8D4543}" type="slidenum">
              <a:rPr lang="en-IN" smtClean="0"/>
              <a:t>‹#›</a:t>
            </a:fld>
            <a:endParaRPr lang="en-IN"/>
          </a:p>
        </p:txBody>
      </p:sp>
    </p:spTree>
    <p:extLst>
      <p:ext uri="{BB962C8B-B14F-4D97-AF65-F5344CB8AC3E}">
        <p14:creationId xmlns:p14="http://schemas.microsoft.com/office/powerpoint/2010/main" val="1496268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428" y="1871195"/>
            <a:ext cx="10843708" cy="1325563"/>
          </a:xfrm>
        </p:spPr>
        <p:txBody>
          <a:bodyPr/>
          <a:lstStyle/>
          <a:p>
            <a:r>
              <a:rPr lang="en-IN" dirty="0" smtClean="0">
                <a:latin typeface="Times New Roman" panose="02020603050405020304" pitchFamily="18" charset="0"/>
                <a:cs typeface="Times New Roman" panose="02020603050405020304" pitchFamily="18" charset="0"/>
              </a:rPr>
              <a:t>DECISION SUPPORT SYSTEM FOR TELCO</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530353" y="3775934"/>
            <a:ext cx="3991087" cy="2554545"/>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Presented by</a:t>
            </a:r>
          </a:p>
          <a:p>
            <a:r>
              <a:rPr lang="en-IN" sz="2000" dirty="0" err="1" smtClean="0">
                <a:latin typeface="Times New Roman" panose="02020603050405020304" pitchFamily="18" charset="0"/>
                <a:cs typeface="Times New Roman" panose="02020603050405020304" pitchFamily="18" charset="0"/>
              </a:rPr>
              <a:t>Chiliveru</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Revanth</a:t>
            </a:r>
            <a:r>
              <a:rPr lang="en-IN" sz="2000" dirty="0" smtClean="0">
                <a:latin typeface="Times New Roman" panose="02020603050405020304" pitchFamily="18" charset="0"/>
                <a:cs typeface="Times New Roman" panose="02020603050405020304" pitchFamily="18" charset="0"/>
              </a:rPr>
              <a:t> (189511)</a:t>
            </a:r>
          </a:p>
          <a:p>
            <a:r>
              <a:rPr lang="en-IN" sz="2000" dirty="0" smtClean="0">
                <a:latin typeface="Times New Roman" panose="02020603050405020304" pitchFamily="18" charset="0"/>
                <a:cs typeface="Times New Roman" panose="02020603050405020304" pitchFamily="18" charset="0"/>
              </a:rPr>
              <a:t>Gunturu Sai </a:t>
            </a:r>
            <a:r>
              <a:rPr lang="en-IN" sz="2000" dirty="0" err="1" smtClean="0">
                <a:latin typeface="Times New Roman" panose="02020603050405020304" pitchFamily="18" charset="0"/>
                <a:cs typeface="Times New Roman" panose="02020603050405020304" pitchFamily="18" charset="0"/>
              </a:rPr>
              <a:t>KrishnaVarma</a:t>
            </a:r>
            <a:r>
              <a:rPr lang="en-IN" sz="2000" dirty="0" smtClean="0">
                <a:latin typeface="Times New Roman" panose="02020603050405020304" pitchFamily="18" charset="0"/>
                <a:cs typeface="Times New Roman" panose="02020603050405020304" pitchFamily="18" charset="0"/>
              </a:rPr>
              <a:t> (189875)</a:t>
            </a:r>
          </a:p>
          <a:p>
            <a:r>
              <a:rPr lang="en-IN" sz="2000" dirty="0" err="1" smtClean="0">
                <a:latin typeface="Times New Roman" panose="02020603050405020304" pitchFamily="18" charset="0"/>
                <a:cs typeface="Times New Roman" panose="02020603050405020304" pitchFamily="18" charset="0"/>
              </a:rPr>
              <a:t>Bashupally</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Akhilesh</a:t>
            </a:r>
            <a:r>
              <a:rPr lang="en-IN" sz="2000" dirty="0" smtClean="0">
                <a:latin typeface="Times New Roman" panose="02020603050405020304" pitchFamily="18" charset="0"/>
                <a:cs typeface="Times New Roman" panose="02020603050405020304" pitchFamily="18" charset="0"/>
              </a:rPr>
              <a:t> (189507)</a:t>
            </a:r>
          </a:p>
          <a:p>
            <a:r>
              <a:rPr lang="en-IN" sz="2000" dirty="0" err="1" smtClean="0">
                <a:latin typeface="Times New Roman" panose="02020603050405020304" pitchFamily="18" charset="0"/>
                <a:cs typeface="Times New Roman" panose="02020603050405020304" pitchFamily="18" charset="0"/>
              </a:rPr>
              <a:t>Akshat</a:t>
            </a:r>
            <a:r>
              <a:rPr lang="en-IN" sz="2000" dirty="0" smtClean="0">
                <a:latin typeface="Times New Roman" panose="02020603050405020304" pitchFamily="18" charset="0"/>
                <a:cs typeface="Times New Roman" panose="02020603050405020304" pitchFamily="18" charset="0"/>
              </a:rPr>
              <a:t> Kumar Gupta (189503)</a:t>
            </a:r>
          </a:p>
          <a:p>
            <a:r>
              <a:rPr lang="en-IN" sz="2000" dirty="0" err="1" smtClean="0">
                <a:latin typeface="Times New Roman" panose="02020603050405020304" pitchFamily="18" charset="0"/>
                <a:cs typeface="Times New Roman" panose="02020603050405020304" pitchFamily="18" charset="0"/>
              </a:rPr>
              <a:t>Dasi</a:t>
            </a:r>
            <a:r>
              <a:rPr lang="en-IN" sz="2000" dirty="0" smtClean="0">
                <a:latin typeface="Times New Roman" panose="02020603050405020304" pitchFamily="18" charset="0"/>
                <a:cs typeface="Times New Roman" panose="02020603050405020304" pitchFamily="18" charset="0"/>
              </a:rPr>
              <a:t> Dinesh (189539)</a:t>
            </a:r>
          </a:p>
          <a:p>
            <a:r>
              <a:rPr lang="en-IN" sz="2000" dirty="0" err="1" smtClean="0">
                <a:latin typeface="Times New Roman" panose="02020603050405020304" pitchFamily="18" charset="0"/>
                <a:cs typeface="Times New Roman" panose="02020603050405020304" pitchFamily="18" charset="0"/>
              </a:rPr>
              <a:t>Eppili</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Navya</a:t>
            </a:r>
            <a:r>
              <a:rPr lang="en-IN" sz="2000" dirty="0" smtClean="0">
                <a:latin typeface="Times New Roman" panose="02020603050405020304" pitchFamily="18" charset="0"/>
                <a:cs typeface="Times New Roman" panose="02020603050405020304" pitchFamily="18" charset="0"/>
              </a:rPr>
              <a:t> Sai (190220)</a:t>
            </a:r>
          </a:p>
          <a:p>
            <a:r>
              <a:rPr lang="en-IN" sz="2000" dirty="0" err="1" smtClean="0">
                <a:latin typeface="Times New Roman" panose="02020603050405020304" pitchFamily="18" charset="0"/>
                <a:cs typeface="Times New Roman" panose="02020603050405020304" pitchFamily="18" charset="0"/>
              </a:rPr>
              <a:t>Yendluri</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Manogna</a:t>
            </a:r>
            <a:r>
              <a:rPr lang="en-IN" sz="2000" dirty="0" smtClean="0">
                <a:latin typeface="Times New Roman" panose="02020603050405020304" pitchFamily="18" charset="0"/>
                <a:cs typeface="Times New Roman" panose="02020603050405020304" pitchFamily="18" charset="0"/>
              </a:rPr>
              <a:t> (190135)</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8470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89" y="365126"/>
            <a:ext cx="10665311" cy="818216"/>
          </a:xfrm>
        </p:spPr>
        <p:txBody>
          <a:bodyPr>
            <a:normAutofit/>
          </a:bodyPr>
          <a:lstStyle/>
          <a:p>
            <a:r>
              <a:rPr lang="en-IN" sz="3000" dirty="0" smtClean="0">
                <a:latin typeface="Times New Roman" panose="02020603050405020304" pitchFamily="18" charset="0"/>
                <a:cs typeface="Times New Roman" panose="02020603050405020304" pitchFamily="18" charset="0"/>
              </a:rPr>
              <a:t>Data flow for time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489" y="1484555"/>
            <a:ext cx="10919012" cy="4692408"/>
          </a:xfrm>
        </p:spPr>
      </p:pic>
    </p:spTree>
    <p:extLst>
      <p:ext uri="{BB962C8B-B14F-4D97-AF65-F5344CB8AC3E}">
        <p14:creationId xmlns:p14="http://schemas.microsoft.com/office/powerpoint/2010/main" val="3082818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096" y="365126"/>
            <a:ext cx="10514704" cy="689124"/>
          </a:xfrm>
        </p:spPr>
        <p:txBody>
          <a:bodyPr>
            <a:normAutofit/>
          </a:bodyPr>
          <a:lstStyle/>
          <a:p>
            <a:r>
              <a:rPr lang="en-IN" sz="3000" dirty="0" smtClean="0">
                <a:latin typeface="Times New Roman" panose="02020603050405020304" pitchFamily="18" charset="0"/>
                <a:cs typeface="Times New Roman" panose="02020603050405020304" pitchFamily="18" charset="0"/>
              </a:rPr>
              <a:t>Flat file for time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005" y="1420009"/>
            <a:ext cx="10886739" cy="4756954"/>
          </a:xfrm>
        </p:spPr>
      </p:pic>
    </p:spTree>
    <p:extLst>
      <p:ext uri="{BB962C8B-B14F-4D97-AF65-F5344CB8AC3E}">
        <p14:creationId xmlns:p14="http://schemas.microsoft.com/office/powerpoint/2010/main" val="750462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308" y="365126"/>
            <a:ext cx="10568492" cy="828974"/>
          </a:xfrm>
        </p:spPr>
        <p:txBody>
          <a:bodyPr>
            <a:normAutofit/>
          </a:bodyPr>
          <a:lstStyle/>
          <a:p>
            <a:r>
              <a:rPr lang="en-IN" sz="3000" dirty="0" smtClean="0">
                <a:latin typeface="Times New Roman" panose="02020603050405020304" pitchFamily="18" charset="0"/>
                <a:cs typeface="Times New Roman" panose="02020603050405020304" pitchFamily="18" charset="0"/>
              </a:rPr>
              <a:t>Query transformation for time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215" y="1473798"/>
            <a:ext cx="10897497" cy="4703165"/>
          </a:xfrm>
        </p:spPr>
      </p:pic>
    </p:spTree>
    <p:extLst>
      <p:ext uri="{BB962C8B-B14F-4D97-AF65-F5344CB8AC3E}">
        <p14:creationId xmlns:p14="http://schemas.microsoft.com/office/powerpoint/2010/main" val="3885092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096" y="365126"/>
            <a:ext cx="10514704" cy="775186"/>
          </a:xfrm>
        </p:spPr>
        <p:txBody>
          <a:bodyPr>
            <a:normAutofit/>
          </a:bodyPr>
          <a:lstStyle/>
          <a:p>
            <a:r>
              <a:rPr lang="en-IN" sz="3000" dirty="0" smtClean="0">
                <a:latin typeface="Times New Roman" panose="02020603050405020304" pitchFamily="18" charset="0"/>
                <a:cs typeface="Times New Roman" panose="02020603050405020304" pitchFamily="18" charset="0"/>
              </a:rPr>
              <a:t>Execution of time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59" y="1516828"/>
            <a:ext cx="10972800" cy="4660135"/>
          </a:xfrm>
        </p:spPr>
      </p:pic>
    </p:spTree>
    <p:extLst>
      <p:ext uri="{BB962C8B-B14F-4D97-AF65-F5344CB8AC3E}">
        <p14:creationId xmlns:p14="http://schemas.microsoft.com/office/powerpoint/2010/main" val="246047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24" y="365126"/>
            <a:ext cx="10546976" cy="775186"/>
          </a:xfrm>
        </p:spPr>
        <p:txBody>
          <a:bodyPr>
            <a:normAutofit/>
          </a:bodyPr>
          <a:lstStyle/>
          <a:p>
            <a:r>
              <a:rPr lang="en-IN" sz="3000" dirty="0" smtClean="0">
                <a:latin typeface="Times New Roman" panose="02020603050405020304" pitchFamily="18" charset="0"/>
                <a:cs typeface="Times New Roman" panose="02020603050405020304" pitchFamily="18" charset="0"/>
              </a:rPr>
              <a:t>Output of time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01" y="1473798"/>
            <a:ext cx="10972799" cy="4703165"/>
          </a:xfrm>
        </p:spPr>
      </p:pic>
    </p:spTree>
    <p:extLst>
      <p:ext uri="{BB962C8B-B14F-4D97-AF65-F5344CB8AC3E}">
        <p14:creationId xmlns:p14="http://schemas.microsoft.com/office/powerpoint/2010/main" val="292396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581" y="365125"/>
            <a:ext cx="10536219" cy="850489"/>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flat-file for call type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973" y="1441525"/>
            <a:ext cx="10951285" cy="4735438"/>
          </a:xfrm>
        </p:spPr>
      </p:pic>
    </p:spTree>
    <p:extLst>
      <p:ext uri="{BB962C8B-B14F-4D97-AF65-F5344CB8AC3E}">
        <p14:creationId xmlns:p14="http://schemas.microsoft.com/office/powerpoint/2010/main" val="3362458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096" y="365126"/>
            <a:ext cx="10514704" cy="872004"/>
          </a:xfrm>
        </p:spPr>
        <p:txBody>
          <a:bodyPr>
            <a:normAutofit/>
          </a:bodyPr>
          <a:lstStyle/>
          <a:p>
            <a:r>
              <a:rPr lang="en-IN" sz="3000" dirty="0" smtClean="0">
                <a:latin typeface="Times New Roman" panose="02020603050405020304" pitchFamily="18" charset="0"/>
                <a:cs typeface="Times New Roman" panose="02020603050405020304" pitchFamily="18" charset="0"/>
              </a:rPr>
              <a:t>Query transformation for call type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01" y="1484555"/>
            <a:ext cx="10962043" cy="4692408"/>
          </a:xfrm>
        </p:spPr>
      </p:pic>
    </p:spTree>
    <p:extLst>
      <p:ext uri="{BB962C8B-B14F-4D97-AF65-F5344CB8AC3E}">
        <p14:creationId xmlns:p14="http://schemas.microsoft.com/office/powerpoint/2010/main" val="2128811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035" y="365125"/>
            <a:ext cx="10600765" cy="807459"/>
          </a:xfrm>
        </p:spPr>
        <p:txBody>
          <a:bodyPr>
            <a:normAutofit/>
          </a:bodyPr>
          <a:lstStyle/>
          <a:p>
            <a:r>
              <a:rPr lang="en-IN" sz="3000" dirty="0" smtClean="0">
                <a:latin typeface="Times New Roman" panose="02020603050405020304" pitchFamily="18" charset="0"/>
                <a:cs typeface="Times New Roman" panose="02020603050405020304" pitchFamily="18" charset="0"/>
              </a:rPr>
              <a:t>Execution of call type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215" y="1506071"/>
            <a:ext cx="10886739" cy="4670892"/>
          </a:xfrm>
        </p:spPr>
      </p:pic>
    </p:spTree>
    <p:extLst>
      <p:ext uri="{BB962C8B-B14F-4D97-AF65-F5344CB8AC3E}">
        <p14:creationId xmlns:p14="http://schemas.microsoft.com/office/powerpoint/2010/main" val="2165892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793" y="365125"/>
            <a:ext cx="10590007" cy="807459"/>
          </a:xfrm>
        </p:spPr>
        <p:txBody>
          <a:bodyPr>
            <a:normAutofit/>
          </a:bodyPr>
          <a:lstStyle/>
          <a:p>
            <a:r>
              <a:rPr lang="en-IN" sz="3000" dirty="0" smtClean="0">
                <a:latin typeface="Times New Roman" panose="02020603050405020304" pitchFamily="18" charset="0"/>
                <a:cs typeface="Times New Roman" panose="02020603050405020304" pitchFamily="18" charset="0"/>
              </a:rPr>
              <a:t>Output for call type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59" y="1581374"/>
            <a:ext cx="10940527" cy="4595589"/>
          </a:xfrm>
        </p:spPr>
      </p:pic>
    </p:spTree>
    <p:extLst>
      <p:ext uri="{BB962C8B-B14F-4D97-AF65-F5344CB8AC3E}">
        <p14:creationId xmlns:p14="http://schemas.microsoft.com/office/powerpoint/2010/main" val="4075387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187" y="365125"/>
            <a:ext cx="10740613" cy="861247"/>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rate plan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3187" y="1495313"/>
            <a:ext cx="10865223" cy="4703165"/>
          </a:xfrm>
        </p:spPr>
      </p:pic>
    </p:spTree>
    <p:extLst>
      <p:ext uri="{BB962C8B-B14F-4D97-AF65-F5344CB8AC3E}">
        <p14:creationId xmlns:p14="http://schemas.microsoft.com/office/powerpoint/2010/main" val="1773125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400" dirty="0" smtClean="0">
                <a:latin typeface="Times New Roman" panose="02020603050405020304" pitchFamily="18" charset="0"/>
                <a:cs typeface="Times New Roman" panose="02020603050405020304" pitchFamily="18" charset="0"/>
              </a:rPr>
              <a:t>DECISION</a:t>
            </a:r>
            <a:r>
              <a:rPr lang="en-IN" sz="3200" dirty="0" smtClean="0">
                <a:latin typeface="Times New Roman" panose="02020603050405020304" pitchFamily="18" charset="0"/>
                <a:cs typeface="Times New Roman" panose="02020603050405020304" pitchFamily="18" charset="0"/>
              </a:rPr>
              <a:t> SUPPORT SYSTEM :</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0515600" cy="3951231"/>
          </a:xfrm>
        </p:spPr>
        <p:txBody>
          <a:bodyPr>
            <a:normAutofit fontScale="77500" lnSpcReduction="20000"/>
          </a:bodyPr>
          <a:lstStyle/>
          <a:p>
            <a:r>
              <a:rPr lang="en-US" sz="3100" dirty="0" smtClean="0">
                <a:latin typeface="Times New Roman" panose="02020603050405020304" pitchFamily="18" charset="0"/>
                <a:cs typeface="Times New Roman" panose="02020603050405020304" pitchFamily="18" charset="0"/>
              </a:rPr>
              <a:t>Decision Support systems is a computer- based information systems intended to help decision makers utilize data in order to identify problems. </a:t>
            </a:r>
          </a:p>
          <a:p>
            <a:r>
              <a:rPr lang="en-US" sz="3100" dirty="0" smtClean="0">
                <a:latin typeface="Times New Roman" panose="02020603050405020304" pitchFamily="18" charset="0"/>
                <a:cs typeface="Times New Roman" panose="02020603050405020304" pitchFamily="18" charset="0"/>
              </a:rPr>
              <a:t>DSS will help the service provider to analyze data in order to provide useful and explicit information.  </a:t>
            </a:r>
          </a:p>
          <a:p>
            <a:r>
              <a:rPr lang="en-US" sz="3100" dirty="0" smtClean="0">
                <a:latin typeface="Times New Roman" panose="02020603050405020304" pitchFamily="18" charset="0"/>
                <a:cs typeface="Times New Roman" panose="02020603050405020304" pitchFamily="18" charset="0"/>
              </a:rPr>
              <a:t>DSS enables managers in the respective areas within the industry to fully utilize the vast amounts of data available to make projections and decisions in relation to utilization of valuable resources.</a:t>
            </a:r>
            <a:r>
              <a:rPr lang="en-US" sz="3100" i="1" dirty="0" smtClean="0">
                <a:solidFill>
                  <a:schemeClr val="bg1"/>
                </a:solidFill>
              </a:rPr>
              <a:t> </a:t>
            </a:r>
            <a:r>
              <a:rPr lang="en-US" i="1" dirty="0" smtClean="0">
                <a:solidFill>
                  <a:schemeClr val="bg1"/>
                </a:solidFill>
              </a:rPr>
              <a:t>order to provide useful and explicit information.  DSS enables managers in the respective areas within the industry to fully utilize the vast tended to help decision makers utilize data in order to identify problems. DSS will help the service provider to analyze data in order to provide useful and explicit information.  DSS enables managers in the respective areas within the industry to fully utilize the vast amounts of data available to make projections and decisions in relation to utilization of valuable resources.</a:t>
            </a:r>
          </a:p>
          <a:p>
            <a:endParaRPr lang="en-IN" dirty="0"/>
          </a:p>
        </p:txBody>
      </p:sp>
    </p:spTree>
    <p:extLst>
      <p:ext uri="{BB962C8B-B14F-4D97-AF65-F5344CB8AC3E}">
        <p14:creationId xmlns:p14="http://schemas.microsoft.com/office/powerpoint/2010/main" val="340152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62" y="365125"/>
            <a:ext cx="10633038" cy="861247"/>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flat-file for rate plan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762" y="1506071"/>
            <a:ext cx="10811436" cy="4670892"/>
          </a:xfrm>
        </p:spPr>
      </p:pic>
    </p:spTree>
    <p:extLst>
      <p:ext uri="{BB962C8B-B14F-4D97-AF65-F5344CB8AC3E}">
        <p14:creationId xmlns:p14="http://schemas.microsoft.com/office/powerpoint/2010/main" val="1587178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368" y="365125"/>
            <a:ext cx="10482431" cy="850489"/>
          </a:xfrm>
        </p:spPr>
        <p:txBody>
          <a:bodyPr>
            <a:normAutofit/>
          </a:bodyPr>
          <a:lstStyle/>
          <a:p>
            <a:r>
              <a:rPr lang="en-IN" sz="3000" dirty="0" smtClean="0">
                <a:latin typeface="Times New Roman" panose="02020603050405020304" pitchFamily="18" charset="0"/>
                <a:cs typeface="Times New Roman" panose="02020603050405020304" pitchFamily="18" charset="0"/>
              </a:rPr>
              <a:t>Query transformation for rate plan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731" y="1441525"/>
            <a:ext cx="10875981" cy="4735438"/>
          </a:xfrm>
        </p:spPr>
      </p:pic>
    </p:spTree>
    <p:extLst>
      <p:ext uri="{BB962C8B-B14F-4D97-AF65-F5344CB8AC3E}">
        <p14:creationId xmlns:p14="http://schemas.microsoft.com/office/powerpoint/2010/main" val="8632580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793" y="365125"/>
            <a:ext cx="10590007" cy="807459"/>
          </a:xfrm>
        </p:spPr>
        <p:txBody>
          <a:bodyPr>
            <a:normAutofit/>
          </a:bodyPr>
          <a:lstStyle/>
          <a:p>
            <a:r>
              <a:rPr lang="en-IN" sz="3000" dirty="0" smtClean="0">
                <a:latin typeface="Times New Roman" panose="02020603050405020304" pitchFamily="18" charset="0"/>
                <a:cs typeface="Times New Roman" panose="02020603050405020304" pitchFamily="18" charset="0"/>
              </a:rPr>
              <a:t>Execution of rate plan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59" y="1355464"/>
            <a:ext cx="10951285" cy="4821499"/>
          </a:xfrm>
        </p:spPr>
      </p:pic>
    </p:spTree>
    <p:extLst>
      <p:ext uri="{BB962C8B-B14F-4D97-AF65-F5344CB8AC3E}">
        <p14:creationId xmlns:p14="http://schemas.microsoft.com/office/powerpoint/2010/main" val="2093683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308" y="365125"/>
            <a:ext cx="10568492" cy="785943"/>
          </a:xfrm>
        </p:spPr>
        <p:txBody>
          <a:bodyPr>
            <a:normAutofit/>
          </a:bodyPr>
          <a:lstStyle/>
          <a:p>
            <a:r>
              <a:rPr lang="en-IN" sz="3000" dirty="0" smtClean="0">
                <a:latin typeface="Times New Roman" panose="02020603050405020304" pitchFamily="18" charset="0"/>
                <a:cs typeface="Times New Roman" panose="02020603050405020304" pitchFamily="18" charset="0"/>
              </a:rPr>
              <a:t>Outpu</a:t>
            </a:r>
            <a:r>
              <a:rPr lang="en-IN" sz="3000" dirty="0" smtClean="0">
                <a:latin typeface="Times New Roman" panose="02020603050405020304" pitchFamily="18" charset="0"/>
                <a:cs typeface="Times New Roman" panose="02020603050405020304" pitchFamily="18" charset="0"/>
              </a:rPr>
              <a:t>t for rate plan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01" y="1473798"/>
            <a:ext cx="10972800" cy="4703165"/>
          </a:xfrm>
        </p:spPr>
      </p:pic>
    </p:spTree>
    <p:extLst>
      <p:ext uri="{BB962C8B-B14F-4D97-AF65-F5344CB8AC3E}">
        <p14:creationId xmlns:p14="http://schemas.microsoft.com/office/powerpoint/2010/main" val="25118928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59" y="365126"/>
            <a:ext cx="10708341" cy="775186"/>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region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59" y="1473798"/>
            <a:ext cx="10908254" cy="4703165"/>
          </a:xfrm>
        </p:spPr>
      </p:pic>
    </p:spTree>
    <p:extLst>
      <p:ext uri="{BB962C8B-B14F-4D97-AF65-F5344CB8AC3E}">
        <p14:creationId xmlns:p14="http://schemas.microsoft.com/office/powerpoint/2010/main" val="39516568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308" y="365125"/>
            <a:ext cx="10568492" cy="742913"/>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flat-file for region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974" y="1452282"/>
            <a:ext cx="10908254" cy="4724681"/>
          </a:xfrm>
        </p:spPr>
      </p:pic>
    </p:spTree>
    <p:extLst>
      <p:ext uri="{BB962C8B-B14F-4D97-AF65-F5344CB8AC3E}">
        <p14:creationId xmlns:p14="http://schemas.microsoft.com/office/powerpoint/2010/main" val="17274647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24" y="365125"/>
            <a:ext cx="10546976" cy="785943"/>
          </a:xfrm>
        </p:spPr>
        <p:txBody>
          <a:bodyPr>
            <a:normAutofit/>
          </a:bodyPr>
          <a:lstStyle/>
          <a:p>
            <a:r>
              <a:rPr lang="en-IN" sz="3000" dirty="0" smtClean="0">
                <a:latin typeface="Times New Roman" panose="02020603050405020304" pitchFamily="18" charset="0"/>
                <a:cs typeface="Times New Roman" panose="02020603050405020304" pitchFamily="18" charset="0"/>
              </a:rPr>
              <a:t>Query transformation for region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59" y="1473798"/>
            <a:ext cx="10983557" cy="4703165"/>
          </a:xfrm>
        </p:spPr>
      </p:pic>
    </p:spTree>
    <p:extLst>
      <p:ext uri="{BB962C8B-B14F-4D97-AF65-F5344CB8AC3E}">
        <p14:creationId xmlns:p14="http://schemas.microsoft.com/office/powerpoint/2010/main" val="1907833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155" y="365126"/>
            <a:ext cx="10783645" cy="828974"/>
          </a:xfrm>
        </p:spPr>
        <p:txBody>
          <a:bodyPr>
            <a:normAutofit/>
          </a:bodyPr>
          <a:lstStyle/>
          <a:p>
            <a:r>
              <a:rPr lang="en-IN" sz="3000" dirty="0" smtClean="0">
                <a:latin typeface="Times New Roman" panose="02020603050405020304" pitchFamily="18" charset="0"/>
                <a:cs typeface="Times New Roman" panose="02020603050405020304" pitchFamily="18" charset="0"/>
              </a:rPr>
              <a:t>Execution of region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489" y="1527586"/>
            <a:ext cx="10886739" cy="4649377"/>
          </a:xfrm>
        </p:spPr>
      </p:pic>
    </p:spTree>
    <p:extLst>
      <p:ext uri="{BB962C8B-B14F-4D97-AF65-F5344CB8AC3E}">
        <p14:creationId xmlns:p14="http://schemas.microsoft.com/office/powerpoint/2010/main" val="2078635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005" y="365125"/>
            <a:ext cx="10643795" cy="807459"/>
          </a:xfrm>
        </p:spPr>
        <p:txBody>
          <a:bodyPr>
            <a:normAutofit/>
          </a:bodyPr>
          <a:lstStyle/>
          <a:p>
            <a:r>
              <a:rPr lang="en-IN" sz="3000" dirty="0" smtClean="0">
                <a:latin typeface="Times New Roman" panose="02020603050405020304" pitchFamily="18" charset="0"/>
                <a:cs typeface="Times New Roman" panose="02020603050405020304" pitchFamily="18" charset="0"/>
              </a:rPr>
              <a:t>Output for region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005" y="1484555"/>
            <a:ext cx="10897496" cy="4692408"/>
          </a:xfrm>
        </p:spPr>
      </p:pic>
    </p:spTree>
    <p:extLst>
      <p:ext uri="{BB962C8B-B14F-4D97-AF65-F5344CB8AC3E}">
        <p14:creationId xmlns:p14="http://schemas.microsoft.com/office/powerpoint/2010/main" val="3561298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59" y="365126"/>
            <a:ext cx="10708341" cy="710640"/>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data flow for </a:t>
            </a:r>
            <a:r>
              <a:rPr lang="en-IN" sz="3000" dirty="0" err="1" smtClean="0">
                <a:latin typeface="Times New Roman" panose="02020603050405020304" pitchFamily="18" charset="0"/>
                <a:cs typeface="Times New Roman" panose="02020603050405020304" pitchFamily="18" charset="0"/>
              </a:rPr>
              <a:t>decision_trans_src</a:t>
            </a:r>
            <a:r>
              <a:rPr lang="en-IN" sz="3000" dirty="0" smtClean="0">
                <a:latin typeface="Times New Roman" panose="02020603050405020304" pitchFamily="18" charset="0"/>
                <a:cs typeface="Times New Roman" panose="02020603050405020304" pitchFamily="18" charset="0"/>
              </a:rPr>
              <a:t>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59" y="1473798"/>
            <a:ext cx="10919012" cy="4703165"/>
          </a:xfrm>
        </p:spPr>
      </p:pic>
    </p:spTree>
    <p:extLst>
      <p:ext uri="{BB962C8B-B14F-4D97-AF65-F5344CB8AC3E}">
        <p14:creationId xmlns:p14="http://schemas.microsoft.com/office/powerpoint/2010/main" val="2315218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9398"/>
            <a:ext cx="10515600" cy="699248"/>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project :</a:t>
            </a:r>
            <a:endParaRPr lang="en-IN" sz="30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944" y="1592132"/>
            <a:ext cx="10962042" cy="4584831"/>
          </a:xfrm>
        </p:spPr>
      </p:pic>
    </p:spTree>
    <p:extLst>
      <p:ext uri="{BB962C8B-B14F-4D97-AF65-F5344CB8AC3E}">
        <p14:creationId xmlns:p14="http://schemas.microsoft.com/office/powerpoint/2010/main" val="32694075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32" y="365126"/>
            <a:ext cx="10676068" cy="828974"/>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flat-file for </a:t>
            </a:r>
            <a:r>
              <a:rPr lang="en-IN" sz="3000" dirty="0" err="1" smtClean="0">
                <a:latin typeface="Times New Roman" panose="02020603050405020304" pitchFamily="18" charset="0"/>
                <a:cs typeface="Times New Roman" panose="02020603050405020304" pitchFamily="18" charset="0"/>
              </a:rPr>
              <a:t>decision_trans_src</a:t>
            </a:r>
            <a:r>
              <a:rPr lang="en-IN" sz="3000" dirty="0" smtClean="0">
                <a:latin typeface="Times New Roman" panose="02020603050405020304" pitchFamily="18" charset="0"/>
                <a:cs typeface="Times New Roman" panose="02020603050405020304" pitchFamily="18" charset="0"/>
              </a:rPr>
              <a:t>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732" y="1484555"/>
            <a:ext cx="10897496" cy="4692408"/>
          </a:xfrm>
        </p:spPr>
      </p:pic>
    </p:spTree>
    <p:extLst>
      <p:ext uri="{BB962C8B-B14F-4D97-AF65-F5344CB8AC3E}">
        <p14:creationId xmlns:p14="http://schemas.microsoft.com/office/powerpoint/2010/main" val="239187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975" y="365126"/>
            <a:ext cx="10686825" cy="818216"/>
          </a:xfrm>
        </p:spPr>
        <p:txBody>
          <a:bodyPr>
            <a:normAutofit/>
          </a:bodyPr>
          <a:lstStyle/>
          <a:p>
            <a:r>
              <a:rPr lang="en-IN" sz="3000" dirty="0" smtClean="0">
                <a:latin typeface="Times New Roman" panose="02020603050405020304" pitchFamily="18" charset="0"/>
                <a:cs typeface="Times New Roman" panose="02020603050405020304" pitchFamily="18" charset="0"/>
              </a:rPr>
              <a:t>Query transformation for </a:t>
            </a:r>
            <a:r>
              <a:rPr lang="en-IN" sz="3000" dirty="0" err="1" smtClean="0">
                <a:latin typeface="Times New Roman" panose="02020603050405020304" pitchFamily="18" charset="0"/>
                <a:cs typeface="Times New Roman" panose="02020603050405020304" pitchFamily="18" charset="0"/>
              </a:rPr>
              <a:t>decision_trans_src</a:t>
            </a:r>
            <a:r>
              <a:rPr lang="en-IN" sz="3000" dirty="0" smtClean="0">
                <a:latin typeface="Times New Roman" panose="02020603050405020304" pitchFamily="18" charset="0"/>
                <a:cs typeface="Times New Roman" panose="02020603050405020304" pitchFamily="18" charset="0"/>
              </a:rPr>
              <a:t>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975" y="1559859"/>
            <a:ext cx="10875980" cy="4617104"/>
          </a:xfrm>
        </p:spPr>
      </p:pic>
    </p:spTree>
    <p:extLst>
      <p:ext uri="{BB962C8B-B14F-4D97-AF65-F5344CB8AC3E}">
        <p14:creationId xmlns:p14="http://schemas.microsoft.com/office/powerpoint/2010/main" val="4250329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24" y="365125"/>
            <a:ext cx="10546976" cy="732155"/>
          </a:xfrm>
        </p:spPr>
        <p:txBody>
          <a:bodyPr>
            <a:normAutofit/>
          </a:bodyPr>
          <a:lstStyle/>
          <a:p>
            <a:r>
              <a:rPr lang="en-IN" sz="3000" dirty="0" smtClean="0">
                <a:latin typeface="Times New Roman" panose="02020603050405020304" pitchFamily="18" charset="0"/>
                <a:cs typeface="Times New Roman" panose="02020603050405020304" pitchFamily="18" charset="0"/>
              </a:rPr>
              <a:t>Execution of </a:t>
            </a:r>
            <a:r>
              <a:rPr lang="en-IN" sz="3000" dirty="0" err="1" smtClean="0">
                <a:latin typeface="Times New Roman" panose="02020603050405020304" pitchFamily="18" charset="0"/>
                <a:cs typeface="Times New Roman" panose="02020603050405020304" pitchFamily="18" charset="0"/>
              </a:rPr>
              <a:t>decision_trans_src</a:t>
            </a:r>
            <a:r>
              <a:rPr lang="en-IN" sz="3000" dirty="0" smtClean="0">
                <a:latin typeface="Times New Roman" panose="02020603050405020304" pitchFamily="18" charset="0"/>
                <a:cs typeface="Times New Roman" panose="02020603050405020304" pitchFamily="18" charset="0"/>
              </a:rPr>
              <a:t>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247" y="1463040"/>
            <a:ext cx="10875981" cy="4713923"/>
          </a:xfrm>
        </p:spPr>
      </p:pic>
    </p:spTree>
    <p:extLst>
      <p:ext uri="{BB962C8B-B14F-4D97-AF65-F5344CB8AC3E}">
        <p14:creationId xmlns:p14="http://schemas.microsoft.com/office/powerpoint/2010/main" val="10090349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247" y="365125"/>
            <a:ext cx="10654553" cy="732155"/>
          </a:xfrm>
        </p:spPr>
        <p:txBody>
          <a:bodyPr>
            <a:normAutofit/>
          </a:bodyPr>
          <a:lstStyle/>
          <a:p>
            <a:r>
              <a:rPr lang="en-IN" sz="3000" dirty="0" smtClean="0">
                <a:latin typeface="Times New Roman" panose="02020603050405020304" pitchFamily="18" charset="0"/>
                <a:cs typeface="Times New Roman" panose="02020603050405020304" pitchFamily="18" charset="0"/>
              </a:rPr>
              <a:t>Output for </a:t>
            </a:r>
            <a:r>
              <a:rPr lang="en-IN" sz="3000" dirty="0" err="1" smtClean="0">
                <a:latin typeface="Times New Roman" panose="02020603050405020304" pitchFamily="18" charset="0"/>
                <a:cs typeface="Times New Roman" panose="02020603050405020304" pitchFamily="18" charset="0"/>
              </a:rPr>
              <a:t>decision_trans_src</a:t>
            </a:r>
            <a:r>
              <a:rPr lang="en-IN" sz="3000" dirty="0" smtClean="0">
                <a:latin typeface="Times New Roman" panose="02020603050405020304" pitchFamily="18" charset="0"/>
                <a:cs typeface="Times New Roman" panose="02020603050405020304" pitchFamily="18" charset="0"/>
              </a:rPr>
              <a:t>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247" y="1441525"/>
            <a:ext cx="10886739" cy="4735438"/>
          </a:xfrm>
        </p:spPr>
      </p:pic>
    </p:spTree>
    <p:extLst>
      <p:ext uri="{BB962C8B-B14F-4D97-AF65-F5344CB8AC3E}">
        <p14:creationId xmlns:p14="http://schemas.microsoft.com/office/powerpoint/2010/main" val="35085802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459" y="365126"/>
            <a:ext cx="10708341" cy="775186"/>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work flow for </a:t>
            </a:r>
            <a:r>
              <a:rPr lang="en-IN" sz="3000" dirty="0" err="1" smtClean="0">
                <a:latin typeface="Times New Roman" panose="02020603050405020304" pitchFamily="18" charset="0"/>
                <a:cs typeface="Times New Roman" panose="02020603050405020304" pitchFamily="18" charset="0"/>
              </a:rPr>
              <a:t>decision_fact_load</a:t>
            </a:r>
            <a:r>
              <a:rPr lang="en-IN" sz="3000" dirty="0" smtClean="0">
                <a:latin typeface="Times New Roman" panose="02020603050405020304" pitchFamily="18" charset="0"/>
                <a:cs typeface="Times New Roman" panose="02020603050405020304" pitchFamily="18" charset="0"/>
              </a:rPr>
              <a:t> :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59" y="1825625"/>
            <a:ext cx="10951285" cy="4351338"/>
          </a:xfrm>
        </p:spPr>
      </p:pic>
    </p:spTree>
    <p:extLst>
      <p:ext uri="{BB962C8B-B14F-4D97-AF65-F5344CB8AC3E}">
        <p14:creationId xmlns:p14="http://schemas.microsoft.com/office/powerpoint/2010/main" val="25738104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155" y="365126"/>
            <a:ext cx="10783645" cy="807458"/>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data flow for </a:t>
            </a:r>
            <a:r>
              <a:rPr lang="en-IN" sz="3000" dirty="0" err="1" smtClean="0">
                <a:latin typeface="Times New Roman" panose="02020603050405020304" pitchFamily="18" charset="0"/>
                <a:cs typeface="Times New Roman" panose="02020603050405020304" pitchFamily="18" charset="0"/>
              </a:rPr>
              <a:t>decision_fact_load</a:t>
            </a:r>
            <a:r>
              <a:rPr lang="en-IN" sz="3000" dirty="0" smtClean="0">
                <a:latin typeface="Times New Roman" panose="02020603050405020304" pitchFamily="18" charset="0"/>
                <a:cs typeface="Times New Roman" panose="02020603050405020304" pitchFamily="18" charset="0"/>
              </a:rPr>
              <a:t>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155" y="1495313"/>
            <a:ext cx="11069619" cy="4681650"/>
          </a:xfrm>
        </p:spPr>
      </p:pic>
    </p:spTree>
    <p:extLst>
      <p:ext uri="{BB962C8B-B14F-4D97-AF65-F5344CB8AC3E}">
        <p14:creationId xmlns:p14="http://schemas.microsoft.com/office/powerpoint/2010/main" val="33857694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701" y="365125"/>
            <a:ext cx="10719099" cy="882762"/>
          </a:xfrm>
        </p:spPr>
        <p:txBody>
          <a:bodyPr>
            <a:normAutofit/>
          </a:bodyPr>
          <a:lstStyle/>
          <a:p>
            <a:r>
              <a:rPr lang="en-IN" sz="3000" dirty="0" smtClean="0">
                <a:latin typeface="Times New Roman" panose="02020603050405020304" pitchFamily="18" charset="0"/>
                <a:cs typeface="Times New Roman" panose="02020603050405020304" pitchFamily="18" charset="0"/>
              </a:rPr>
              <a:t>Execution of </a:t>
            </a:r>
            <a:r>
              <a:rPr lang="en-IN" sz="3000" dirty="0" err="1" smtClean="0">
                <a:latin typeface="Times New Roman" panose="02020603050405020304" pitchFamily="18" charset="0"/>
                <a:cs typeface="Times New Roman" panose="02020603050405020304" pitchFamily="18" charset="0"/>
              </a:rPr>
              <a:t>decision_fact_loa</a:t>
            </a:r>
            <a:r>
              <a:rPr lang="en-IN" sz="3000" dirty="0" err="1" smtClean="0">
                <a:latin typeface="Times New Roman" panose="02020603050405020304" pitchFamily="18" charset="0"/>
                <a:cs typeface="Times New Roman" panose="02020603050405020304" pitchFamily="18" charset="0"/>
              </a:rPr>
              <a:t>d</a:t>
            </a:r>
            <a:r>
              <a:rPr lang="en-IN" sz="3000" dirty="0" smtClean="0">
                <a:latin typeface="Times New Roman" panose="02020603050405020304" pitchFamily="18" charset="0"/>
                <a:cs typeface="Times New Roman" panose="02020603050405020304" pitchFamily="18" charset="0"/>
              </a:rPr>
              <a:t> data flow :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01" y="1602889"/>
            <a:ext cx="10919012" cy="4574074"/>
          </a:xfrm>
        </p:spPr>
      </p:pic>
    </p:spTree>
    <p:extLst>
      <p:ext uri="{BB962C8B-B14F-4D97-AF65-F5344CB8AC3E}">
        <p14:creationId xmlns:p14="http://schemas.microsoft.com/office/powerpoint/2010/main" val="2082049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dirty="0" smtClean="0">
                <a:latin typeface="Times New Roman" panose="02020603050405020304" pitchFamily="18" charset="0"/>
                <a:cs typeface="Times New Roman" panose="02020603050405020304" pitchFamily="18" charset="0"/>
              </a:rPr>
              <a:t>Query transformation for </a:t>
            </a:r>
            <a:r>
              <a:rPr lang="en-IN" sz="3000" dirty="0" err="1" smtClean="0">
                <a:latin typeface="Times New Roman" panose="02020603050405020304" pitchFamily="18" charset="0"/>
                <a:cs typeface="Times New Roman" panose="02020603050405020304" pitchFamily="18" charset="0"/>
              </a:rPr>
              <a:t>decision_fact_load</a:t>
            </a:r>
            <a:r>
              <a:rPr lang="en-IN" sz="3000" dirty="0" smtClean="0">
                <a:latin typeface="Times New Roman" panose="02020603050405020304" pitchFamily="18" charset="0"/>
                <a:cs typeface="Times New Roman" panose="02020603050405020304" pitchFamily="18" charset="0"/>
              </a:rPr>
              <a:t> :</a:t>
            </a:r>
            <a:endParaRPr lang="en-IN" sz="30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974" y="1592132"/>
            <a:ext cx="10908254" cy="4711849"/>
          </a:xfrm>
        </p:spPr>
      </p:pic>
    </p:spTree>
    <p:extLst>
      <p:ext uri="{BB962C8B-B14F-4D97-AF65-F5344CB8AC3E}">
        <p14:creationId xmlns:p14="http://schemas.microsoft.com/office/powerpoint/2010/main" val="3133318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19430"/>
          </a:xfrm>
        </p:spPr>
        <p:txBody>
          <a:bodyPr>
            <a:normAutofit/>
          </a:bodyPr>
          <a:lstStyle/>
          <a:p>
            <a:r>
              <a:rPr lang="en-IN" sz="3000" dirty="0" smtClean="0">
                <a:latin typeface="Times New Roman" panose="02020603050405020304" pitchFamily="18" charset="0"/>
                <a:cs typeface="Times New Roman" panose="02020603050405020304" pitchFamily="18" charset="0"/>
              </a:rPr>
              <a:t>Output for </a:t>
            </a:r>
            <a:r>
              <a:rPr lang="en-IN" sz="3000" dirty="0" err="1" smtClean="0">
                <a:latin typeface="Times New Roman" panose="02020603050405020304" pitchFamily="18" charset="0"/>
                <a:cs typeface="Times New Roman" panose="02020603050405020304" pitchFamily="18" charset="0"/>
              </a:rPr>
              <a:t>decision_fact_load</a:t>
            </a:r>
            <a:r>
              <a:rPr lang="en-IN" sz="3000" dirty="0" smtClean="0">
                <a:latin typeface="Times New Roman" panose="02020603050405020304" pitchFamily="18" charset="0"/>
                <a:cs typeface="Times New Roman" panose="02020603050405020304" pitchFamily="18" charset="0"/>
              </a:rPr>
              <a:t> </a:t>
            </a:r>
            <a:r>
              <a:rPr lang="en-IN" sz="3000" smtClean="0">
                <a:latin typeface="Times New Roman" panose="02020603050405020304" pitchFamily="18" charset="0"/>
                <a:cs typeface="Times New Roman" panose="02020603050405020304" pitchFamily="18" charset="0"/>
              </a:rPr>
              <a:t>data flow :</a:t>
            </a:r>
            <a:endParaRPr lang="en-IN" sz="3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005" y="1656678"/>
            <a:ext cx="10886739" cy="4658061"/>
          </a:xfrm>
        </p:spPr>
      </p:pic>
    </p:spTree>
    <p:extLst>
      <p:ext uri="{BB962C8B-B14F-4D97-AF65-F5344CB8AC3E}">
        <p14:creationId xmlns:p14="http://schemas.microsoft.com/office/powerpoint/2010/main" val="1837918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4176778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7882"/>
            <a:ext cx="10515600" cy="731520"/>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batch job and work flow :</a:t>
            </a:r>
            <a:endParaRPr lang="en-IN" sz="3000"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428" y="1549101"/>
            <a:ext cx="10994316" cy="4627862"/>
          </a:xfrm>
        </p:spPr>
      </p:pic>
    </p:spTree>
    <p:extLst>
      <p:ext uri="{BB962C8B-B14F-4D97-AF65-F5344CB8AC3E}">
        <p14:creationId xmlns:p14="http://schemas.microsoft.com/office/powerpoint/2010/main" val="396142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701" y="365125"/>
            <a:ext cx="10719099" cy="667609"/>
          </a:xfrm>
        </p:spPr>
        <p:txBody>
          <a:bodyPr>
            <a:normAutofit/>
          </a:bodyPr>
          <a:lstStyle/>
          <a:p>
            <a:r>
              <a:rPr lang="en-IN" sz="3000" dirty="0" smtClean="0">
                <a:latin typeface="Times New Roman" panose="02020603050405020304" pitchFamily="18" charset="0"/>
                <a:cs typeface="Times New Roman" panose="02020603050405020304" pitchFamily="18" charset="0"/>
              </a:rPr>
              <a:t>Creation of data flow :</a:t>
            </a:r>
            <a:endParaRPr lang="en-IN" sz="30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01" y="1441525"/>
            <a:ext cx="10962043" cy="4735438"/>
          </a:xfrm>
        </p:spPr>
      </p:pic>
    </p:spTree>
    <p:extLst>
      <p:ext uri="{BB962C8B-B14F-4D97-AF65-F5344CB8AC3E}">
        <p14:creationId xmlns:p14="http://schemas.microsoft.com/office/powerpoint/2010/main" val="325195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339" y="365126"/>
            <a:ext cx="10525461" cy="753670"/>
          </a:xfrm>
        </p:spPr>
        <p:txBody>
          <a:bodyPr>
            <a:normAutofit/>
          </a:bodyPr>
          <a:lstStyle/>
          <a:p>
            <a:r>
              <a:rPr lang="en-IN" sz="3000" dirty="0" smtClean="0">
                <a:latin typeface="Times New Roman" panose="02020603050405020304" pitchFamily="18" charset="0"/>
                <a:cs typeface="Times New Roman" panose="02020603050405020304" pitchFamily="18" charset="0"/>
              </a:rPr>
              <a:t>Creatio</a:t>
            </a:r>
            <a:r>
              <a:rPr lang="en-IN" sz="3000" dirty="0" smtClean="0">
                <a:latin typeface="Times New Roman" panose="02020603050405020304" pitchFamily="18" charset="0"/>
                <a:cs typeface="Times New Roman" panose="02020603050405020304" pitchFamily="18" charset="0"/>
              </a:rPr>
              <a:t>n of flat-file for customer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671" y="1463040"/>
            <a:ext cx="11026588" cy="4713923"/>
          </a:xfrm>
        </p:spPr>
      </p:pic>
    </p:spTree>
    <p:extLst>
      <p:ext uri="{BB962C8B-B14F-4D97-AF65-F5344CB8AC3E}">
        <p14:creationId xmlns:p14="http://schemas.microsoft.com/office/powerpoint/2010/main" val="3775792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430" y="365126"/>
            <a:ext cx="10396369" cy="893520"/>
          </a:xfrm>
        </p:spPr>
        <p:txBody>
          <a:bodyPr>
            <a:normAutofit/>
          </a:bodyPr>
          <a:lstStyle/>
          <a:p>
            <a:r>
              <a:rPr lang="en-IN" sz="3000" dirty="0" smtClean="0">
                <a:latin typeface="Times New Roman" panose="02020603050405020304" pitchFamily="18" charset="0"/>
                <a:cs typeface="Times New Roman" panose="02020603050405020304" pitchFamily="18" charset="0"/>
              </a:rPr>
              <a:t>Query transformation for customer dimension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427" y="1463040"/>
            <a:ext cx="10951285" cy="4713923"/>
          </a:xfrm>
        </p:spPr>
      </p:pic>
    </p:spTree>
    <p:extLst>
      <p:ext uri="{BB962C8B-B14F-4D97-AF65-F5344CB8AC3E}">
        <p14:creationId xmlns:p14="http://schemas.microsoft.com/office/powerpoint/2010/main" val="3972950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339" y="365125"/>
            <a:ext cx="10525461" cy="796701"/>
          </a:xfrm>
        </p:spPr>
        <p:txBody>
          <a:bodyPr>
            <a:normAutofit/>
          </a:bodyPr>
          <a:lstStyle/>
          <a:p>
            <a:r>
              <a:rPr lang="en-IN" sz="3000" dirty="0" smtClean="0">
                <a:latin typeface="Times New Roman" panose="02020603050405020304" pitchFamily="18" charset="0"/>
                <a:cs typeface="Times New Roman" panose="02020603050405020304" pitchFamily="18" charset="0"/>
              </a:rPr>
              <a:t>Execution of customer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459" y="1409252"/>
            <a:ext cx="10929769" cy="4767711"/>
          </a:xfrm>
        </p:spPr>
      </p:pic>
    </p:spTree>
    <p:extLst>
      <p:ext uri="{BB962C8B-B14F-4D97-AF65-F5344CB8AC3E}">
        <p14:creationId xmlns:p14="http://schemas.microsoft.com/office/powerpoint/2010/main" val="2083559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62" y="365125"/>
            <a:ext cx="10633038" cy="807459"/>
          </a:xfrm>
        </p:spPr>
        <p:txBody>
          <a:bodyPr>
            <a:normAutofit/>
          </a:bodyPr>
          <a:lstStyle/>
          <a:p>
            <a:r>
              <a:rPr lang="en-IN" sz="3000" dirty="0" smtClean="0">
                <a:latin typeface="Times New Roman" panose="02020603050405020304" pitchFamily="18" charset="0"/>
                <a:cs typeface="Times New Roman" panose="02020603050405020304" pitchFamily="18" charset="0"/>
              </a:rPr>
              <a:t>Output of customer dimension data flow :</a:t>
            </a:r>
            <a:endParaRPr lang="en-IN" sz="30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01" y="1506071"/>
            <a:ext cx="10962043" cy="4670892"/>
          </a:xfrm>
        </p:spPr>
      </p:pic>
    </p:spTree>
    <p:extLst>
      <p:ext uri="{BB962C8B-B14F-4D97-AF65-F5344CB8AC3E}">
        <p14:creationId xmlns:p14="http://schemas.microsoft.com/office/powerpoint/2010/main" val="26938437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449</Words>
  <Application>Microsoft Office PowerPoint</Application>
  <PresentationFormat>Widescreen</PresentationFormat>
  <Paragraphs>49</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Times New Roman</vt:lpstr>
      <vt:lpstr>Office Theme</vt:lpstr>
      <vt:lpstr>DECISION SUPPORT SYSTEM FOR TELCO</vt:lpstr>
      <vt:lpstr>DECISION SUPPORT SYSTEM :</vt:lpstr>
      <vt:lpstr>Creation of project :</vt:lpstr>
      <vt:lpstr>Creation of batch job and work flow :</vt:lpstr>
      <vt:lpstr>Creation of data flow :</vt:lpstr>
      <vt:lpstr>Creation of flat-file for customer dimension :</vt:lpstr>
      <vt:lpstr>Query transformation for customer dimension :</vt:lpstr>
      <vt:lpstr>Execution of customer dimension data flow :</vt:lpstr>
      <vt:lpstr>Output of customer dimension data flow :</vt:lpstr>
      <vt:lpstr>Data flow for time dimension :</vt:lpstr>
      <vt:lpstr>Flat file for time dimension :</vt:lpstr>
      <vt:lpstr>Query transformation for time dimension :</vt:lpstr>
      <vt:lpstr>Execution of time dimension data flow :</vt:lpstr>
      <vt:lpstr>Output of time dimension data flow :</vt:lpstr>
      <vt:lpstr>Creation of flat-file for call type dimension :</vt:lpstr>
      <vt:lpstr>Query transformation for call type dimension :</vt:lpstr>
      <vt:lpstr>Execution of call type dimension data flow :</vt:lpstr>
      <vt:lpstr>Output for call type dimension data flow :</vt:lpstr>
      <vt:lpstr>Creation of rate plan dimension data flow :</vt:lpstr>
      <vt:lpstr>Creation of flat-file for rate plan dimension :</vt:lpstr>
      <vt:lpstr>Query transformation for rate plan dimension :</vt:lpstr>
      <vt:lpstr>Execution of rate plan dimension data flow :</vt:lpstr>
      <vt:lpstr>Output for rate plan dimension data flow :</vt:lpstr>
      <vt:lpstr>Creation of region dimension data flow :</vt:lpstr>
      <vt:lpstr>Creation of flat-file for region dimension :</vt:lpstr>
      <vt:lpstr>Query transformation for region dimension :</vt:lpstr>
      <vt:lpstr>Execution of region dimension data flow :</vt:lpstr>
      <vt:lpstr>Output for region dimension data flow :</vt:lpstr>
      <vt:lpstr>Creation of data flow for decision_trans_src :</vt:lpstr>
      <vt:lpstr>Creation of flat-file for decision_trans_src :</vt:lpstr>
      <vt:lpstr>Query transformation for decision_trans_src dimension :</vt:lpstr>
      <vt:lpstr>Execution of decision_trans_src data flow :</vt:lpstr>
      <vt:lpstr>Output for decision_trans_src data flow :</vt:lpstr>
      <vt:lpstr>Creation of work flow for decision_fact_load : </vt:lpstr>
      <vt:lpstr>Creation of data flow for decision_fact_load :</vt:lpstr>
      <vt:lpstr>Execution of decision_fact_load data flow : </vt:lpstr>
      <vt:lpstr>Query transformation for decision_fact_load :</vt:lpstr>
      <vt:lpstr>Output for decision_fact_load data flow :</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Gunturu, Sai Krishna Varma</dc:creator>
  <cp:lastModifiedBy>Gunturu, Sai Krishna Varma</cp:lastModifiedBy>
  <cp:revision>19</cp:revision>
  <dcterms:created xsi:type="dcterms:W3CDTF">2019-09-30T11:33:32Z</dcterms:created>
  <dcterms:modified xsi:type="dcterms:W3CDTF">2019-10-01T12:08:18Z</dcterms:modified>
</cp:coreProperties>
</file>